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10_542341C0.xml" ContentType="application/vnd.ms-powerpoint.comments+xml"/>
  <Override PartName="/ppt/comments/modernComment_102_6B167BF1.xml" ContentType="application/vnd.ms-powerpoint.comments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comments/modernComment_128_599E5C8.xml" ContentType="application/vnd.ms-powerpoint.comments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3" r:id="rId2"/>
    <p:sldId id="284" r:id="rId3"/>
    <p:sldId id="297" r:id="rId4"/>
    <p:sldId id="272" r:id="rId5"/>
    <p:sldId id="258" r:id="rId6"/>
    <p:sldId id="271" r:id="rId7"/>
    <p:sldId id="286" r:id="rId8"/>
    <p:sldId id="269" r:id="rId9"/>
    <p:sldId id="266" r:id="rId10"/>
    <p:sldId id="275" r:id="rId11"/>
    <p:sldId id="279" r:id="rId12"/>
    <p:sldId id="296" r:id="rId13"/>
    <p:sldId id="280" r:id="rId14"/>
    <p:sldId id="288" r:id="rId15"/>
    <p:sldId id="290" r:id="rId16"/>
    <p:sldId id="298" r:id="rId17"/>
    <p:sldId id="300" r:id="rId18"/>
    <p:sldId id="301" r:id="rId19"/>
    <p:sldId id="303" r:id="rId20"/>
    <p:sldId id="302" r:id="rId21"/>
    <p:sldId id="304" r:id="rId22"/>
    <p:sldId id="273" r:id="rId23"/>
    <p:sldId id="294" r:id="rId24"/>
    <p:sldId id="287" r:id="rId25"/>
    <p:sldId id="306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0078B88-122E-43DA-E7D9-1AAF7D154DFF}" name="Бердюгин Антон" initials="БА" userId="e9a27da4cc676f5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A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7" autoAdjust="0"/>
    <p:restoredTop sz="97419" autoAdjust="0"/>
  </p:normalViewPr>
  <p:slideViewPr>
    <p:cSldViewPr snapToGrid="0">
      <p:cViewPr varScale="1">
        <p:scale>
          <a:sx n="86" d="100"/>
          <a:sy n="86" d="100"/>
        </p:scale>
        <p:origin x="96" y="1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omments/modernComment_102_6B167BF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B12CA6A-F8D9-4902-9F70-44E83929EC0C}" authorId="{40078B88-122E-43DA-E7D9-1AAF7D154DFF}" created="2025-06-02T17:46:54.06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96635633" sldId="258"/>
      <ac:spMk id="16" creationId="{79DF7B91-37AE-4822-B278-CB7F7B6DF412}"/>
      <ac:txMk cp="0" len="33">
        <ac:context len="242" hash="2259162396"/>
      </ac:txMk>
    </ac:txMkLst>
    <p188:replyLst>
      <p188:reply id="{387A69ED-BFE1-4BAF-8BF6-E67856ED519F}" authorId="{40078B88-122E-43DA-E7D9-1AAF7D154DFF}" created="2025-06-02T17:50:09.428">
        <p188:txBody>
          <a:bodyPr/>
          <a:lstStyle/>
          <a:p>
            <a:r>
              <a:rPr lang="ru-RU"/>
              <a:t>Либо вообще убрать </a:t>
            </a:r>
          </a:p>
        </p188:txBody>
      </p188:reply>
    </p188:replyLst>
    <p188:txBody>
      <a:bodyPr/>
      <a:lstStyle/>
      <a:p>
        <a:r>
          <a:rPr lang="ru-RU"/>
          <a:t>Давай вот так напишем. Всё-таки цель уже была, она одна, ранее</a:t>
        </a:r>
      </a:p>
    </p188:txBody>
  </p188:cm>
</p188:cmLst>
</file>

<file path=ppt/comments/modernComment_110_542341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6DE0EA-A9AB-49FC-9E17-99D135201067}" authorId="{40078B88-122E-43DA-E7D9-1AAF7D154DFF}" created="2025-06-02T17:42:27.370">
    <pc:sldMkLst xmlns:pc="http://schemas.microsoft.com/office/powerpoint/2013/main/command">
      <pc:docMk/>
      <pc:sldMk cId="1411596736" sldId="272"/>
    </pc:sldMkLst>
    <p188:txBody>
      <a:bodyPr/>
      <a:lstStyle/>
      <a:p>
        <a:r>
          <a:rPr lang="ru-RU"/>
          <a:t>Вот тут давай уберем целевой программный продукт, а просто текстом проговоришь, что он будет учитывать все эти критерии</a:t>
        </a:r>
      </a:p>
    </p188:txBody>
  </p188:cm>
</p188:cmLst>
</file>

<file path=ppt/comments/modernComment_128_599E5C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68167B3-9023-4217-9421-A06AEA8917C0}" authorId="{40078B88-122E-43DA-E7D9-1AAF7D154DFF}" created="2025-06-02T17:45:03.800">
    <pc:sldMkLst xmlns:pc="http://schemas.microsoft.com/office/powerpoint/2013/main/command">
      <pc:docMk/>
      <pc:sldMk cId="93971912" sldId="296"/>
    </pc:sldMkLst>
    <p188:txBody>
      <a:bodyPr/>
      <a:lstStyle/>
      <a:p>
        <a:r>
          <a:rPr lang="ru-RU"/>
          <a:t>Вот здесь давай ещё похожий слайд сделаем, чтобы подытожить выбор средств реализации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E47C9-FB5C-49A5-923C-EF14DC9E2960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EADDB-9588-4283-9A33-56A29588EA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09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3949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EADDB-9588-4283-9A33-56A29588EAA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994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EADDB-9588-4283-9A33-56A29588EAA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34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CF2D4-840E-4D7A-C055-A03505805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008C0B0-885E-FD62-6452-754A28182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BC82207-0BC6-8CDF-8B36-FDF667DC4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3971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9312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CFEB4C-7C55-4100-55AF-0B84F42E7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A076425-DFA2-54EF-05E8-25D0A0E40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F95A3D-48EB-D3AC-6B8D-4D95CF816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2DFF-5841-407E-AF8F-DA6EB3B8460C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33A6A2-B9CE-0A01-5119-BAFAAC997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C6636C-3655-1D46-695F-A00D4AF0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12AC-61A1-45EB-9140-FAB50473CA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049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C3F60D-665F-D04D-A953-14F7A69D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871199-3C04-58A7-D1CD-1C286933E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0DDD91-21CA-2279-107F-2FCF5B52A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2DFF-5841-407E-AF8F-DA6EB3B8460C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888CC7-8F4E-CEBB-FAB1-928B04A25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CA7E9C-0A1A-74E0-DAF9-D484A4BD3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12AC-61A1-45EB-9140-FAB50473CA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63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BE4E32E-ADFC-5952-93B1-3F2A11B59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168695C-BFE8-96B5-7634-1C7F464D4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60D55C-B007-55FA-398B-EBDA05D65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2DFF-5841-407E-AF8F-DA6EB3B8460C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E0553D-3E70-F279-946E-BEF88A43A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8D689A-EC4E-E672-7791-5E38E659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12AC-61A1-45EB-9140-FAB50473CA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365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CEA4E-253B-8083-0AD6-C8D3D367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0C5D26-F3C8-BE7D-1E80-5B5E8BA3E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41D6C6-046A-6900-65A4-793EFBC6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2DFF-5841-407E-AF8F-DA6EB3B8460C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53E875-9AC2-EE04-1ABD-E983C39A4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D4394C-1129-6B5D-1642-97F66C97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12AC-61A1-45EB-9140-FAB50473CA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86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CDD419-84CE-53F4-E4AB-C040005CB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CA0981-5370-9A6F-EEA2-8D38B22F5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C19963-8E25-9973-0ACA-23AF504DD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2DFF-5841-407E-AF8F-DA6EB3B8460C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81767A-D33D-5731-1AB9-DDD45857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2678D1-9047-F490-3500-1D552DE91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12AC-61A1-45EB-9140-FAB50473CA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8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E1107C-969A-C25F-981F-47423EC0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69E3D3-70BD-D0B8-1888-02E0C9FFDE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073BBA-26C9-1A99-26D0-FD323ADB9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D2AE15-9F14-1B72-7C14-496DB89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2DFF-5841-407E-AF8F-DA6EB3B8460C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813558-83CF-0276-3E75-2EF43CE13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FDA8BE-AE52-535F-E2B6-B4CC9576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12AC-61A1-45EB-9140-FAB50473CA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937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2DE50-617B-2813-6EF7-9967F93E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4DC85A-20FF-9226-43A8-C33F20463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9A3A6E4-038B-8C51-D10C-E9D6B69BA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30883C0-C2E5-CD85-D3AD-E2E4EA4DF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BDA4FE2-1FE3-FA80-B43C-1D58A45141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949F4BD-799A-2910-6AA1-6954CCEA3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2DFF-5841-407E-AF8F-DA6EB3B8460C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02024B8-554E-7628-3C92-C8BEE1D31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F75CAE-637C-9564-8D22-DDD48D9F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12AC-61A1-45EB-9140-FAB50473CA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62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9F5906-6584-B2C2-8FC1-01ACDE27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632CEE7-175D-F904-82DB-D7CD2F1F0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2DFF-5841-407E-AF8F-DA6EB3B8460C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539EA5-00D7-78F3-BF32-A00E9413A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95CC645-67CF-29FD-69D7-8C76F8B3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12AC-61A1-45EB-9140-FAB50473CA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293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90C8DBC-FA64-06AD-BC88-4739477F6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2DFF-5841-407E-AF8F-DA6EB3B8460C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1FE7476-EFC5-DC3C-8C2C-F2378AFED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967A52-E468-699C-D9D6-51201B039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12AC-61A1-45EB-9140-FAB50473CA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342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40D47-E493-F36C-A3CB-82256806A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470BD2-E648-B7F0-ED41-0F65789E7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7A8CE4-12DB-A4CD-4B95-2DA026933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C68FD9-4539-E811-4CA6-9C2D91F22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2DFF-5841-407E-AF8F-DA6EB3B8460C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19803E-D99D-DFAA-BE29-B11E5A12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B66DCC-3F4F-798F-A1F8-F6C01218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12AC-61A1-45EB-9140-FAB50473CA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306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2B90A9-EABA-0A6E-BB95-6B9FF344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1DE0587-FD3D-8BB0-A431-AA8E224D65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1B95726-C6B4-8D43-A155-8575B95EB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052DED-5B0D-055D-45E0-1CC1DCC3D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2DFF-5841-407E-AF8F-DA6EB3B8460C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EFB0E6-3A8A-5776-7C5C-F276F0B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632C4C-FC0A-704C-1491-57134424B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12AC-61A1-45EB-9140-FAB50473CA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094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9363DA-FD72-D5B3-5B63-1ED721DC4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434F9E-B220-269A-E6E9-5E9326547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0CAD5-C4B6-51A6-872D-C0B085D46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EF2DFF-5841-407E-AF8F-DA6EB3B8460C}" type="datetimeFigureOut">
              <a:rPr lang="ru-RU" smtClean="0"/>
              <a:t>12.06.2025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FF617C-13A8-B693-A071-CD9DFD35E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44B2DC-A330-088F-209A-95F36A2C6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4412AC-61A1-45EB-9140-FAB50473CA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80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8_599E5C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542341C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2_6B167BF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490639" y="989163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МИНОБРНАУКИ РОССИИ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федеральное государственное автономное образовательное учреждение высшего образования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«Московский государственный технологический университет «СТАНКИН»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(ФГАОУ ВО </a:t>
            </a:r>
            <a:r>
              <a:rPr lang="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МГТУ «СТАНКИН»)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Прямоугольник 17" descr="рпопро" title="орпро"/>
          <p:cNvSpPr/>
          <p:nvPr/>
        </p:nvSpPr>
        <p:spPr>
          <a:xfrm>
            <a:off x="5024867" y="6244569"/>
            <a:ext cx="2075544" cy="33855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Москва, 2025 год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A99D8D8-89AC-45C7-B11B-7813C32903F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868" y="274877"/>
            <a:ext cx="1952625" cy="571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Таблица 3">
            <a:extLst>
              <a:ext uri="{FF2B5EF4-FFF2-40B4-BE49-F238E27FC236}">
                <a16:creationId xmlns:a16="http://schemas.microsoft.com/office/drawing/2014/main" id="{BE4B45BF-44F1-7705-67AF-3B987E4D1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289834"/>
              </p:ext>
            </p:extLst>
          </p:nvPr>
        </p:nvGraphicFramePr>
        <p:xfrm>
          <a:off x="599323" y="2039532"/>
          <a:ext cx="109933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6675">
                  <a:extLst>
                    <a:ext uri="{9D8B030D-6E8A-4147-A177-3AD203B41FA5}">
                      <a16:colId xmlns:a16="http://schemas.microsoft.com/office/drawing/2014/main" val="177383143"/>
                    </a:ext>
                  </a:extLst>
                </a:gridCol>
                <a:gridCol w="5496675">
                  <a:extLst>
                    <a:ext uri="{9D8B030D-6E8A-4147-A177-3AD203B41FA5}">
                      <a16:colId xmlns:a16="http://schemas.microsoft.com/office/drawing/2014/main" val="2622507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600" b="1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Институт</a:t>
                      </a:r>
                    </a:p>
                    <a:p>
                      <a:r>
                        <a:rPr lang="ru-RU" sz="1600" b="0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Информационных технологий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Кафедра</a:t>
                      </a:r>
                      <a:r>
                        <a:rPr lang="ru-RU" sz="1600" b="0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r"/>
                      <a:r>
                        <a:rPr lang="ru-RU" sz="1600" b="0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информационных технологий </a:t>
                      </a:r>
                    </a:p>
                    <a:p>
                      <a:pPr algn="r"/>
                      <a:r>
                        <a:rPr lang="ru-RU" sz="1600" b="0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 вычислительных систем</a:t>
                      </a:r>
                      <a:endParaRPr lang="ru-RU" sz="16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7705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EB5F2B2-49AE-A601-F6E6-1D806EA3A82F}"/>
              </a:ext>
            </a:extLst>
          </p:cNvPr>
          <p:cNvSpPr txBox="1"/>
          <p:nvPr/>
        </p:nvSpPr>
        <p:spPr>
          <a:xfrm>
            <a:off x="4114072" y="2723902"/>
            <a:ext cx="3963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Романов Илья Олегович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5086AE-C964-6BD6-2C4A-96C97EF97385}"/>
              </a:ext>
            </a:extLst>
          </p:cNvPr>
          <p:cNvSpPr txBox="1"/>
          <p:nvPr/>
        </p:nvSpPr>
        <p:spPr>
          <a:xfrm>
            <a:off x="1891241" y="4171211"/>
            <a:ext cx="79878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направлению </a:t>
            </a:r>
            <a:r>
              <a:rPr lang="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09.04.04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«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Программная инженерия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        </a:t>
            </a:r>
            <a:r>
              <a:rPr lang="ru" dirty="0">
                <a:latin typeface="Times New Roman"/>
                <a:cs typeface="Times New Roman"/>
              </a:rPr>
              <a:t>профиль: «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Технологии разработки интеллектуальных систем и программных комплексов»</a:t>
            </a:r>
            <a:endParaRPr lang="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05233F-55F4-2E60-12AA-A0830D7C0F92}"/>
              </a:ext>
            </a:extLst>
          </p:cNvPr>
          <p:cNvSpPr/>
          <p:nvPr/>
        </p:nvSpPr>
        <p:spPr>
          <a:xfrm>
            <a:off x="849152" y="5436668"/>
            <a:ext cx="10085548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anchor="b">
            <a:spAutoFit/>
          </a:bodyPr>
          <a:lstStyle/>
          <a:p>
            <a:r>
              <a:rPr lang="ru-RU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Научный руководитель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ru-RU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ст. преподаватель Бердюгин А.В.</a:t>
            </a:r>
          </a:p>
          <a:p>
            <a:r>
              <a:rPr lang="ru-RU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endParaRPr lang="ru-RU" sz="1600" b="1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671677A-8AA3-86D1-1FE6-365310BA9909}"/>
              </a:ext>
            </a:extLst>
          </p:cNvPr>
          <p:cNvSpPr/>
          <p:nvPr/>
        </p:nvSpPr>
        <p:spPr>
          <a:xfrm>
            <a:off x="849152" y="5794452"/>
            <a:ext cx="6378146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91440" tIns="45720" rIns="91440" bIns="45720" anchor="b">
            <a:spAutoFit/>
          </a:bodyPr>
          <a:lstStyle/>
          <a:p>
            <a:r>
              <a:rPr lang="ru-RU" b="1" dirty="0">
                <a:latin typeface="Times New Roman"/>
                <a:ea typeface="Times New Roman" panose="02020603050405020304" pitchFamily="18" charset="0"/>
                <a:cs typeface="Times New Roman"/>
              </a:rPr>
              <a:t>Консультант</a:t>
            </a:r>
            <a:r>
              <a:rPr lang="en-US" b="1" dirty="0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:</a:t>
            </a:r>
            <a:r>
              <a:rPr lang="ru-RU" b="1" dirty="0">
                <a:latin typeface="Times New Roman"/>
                <a:ea typeface="Times New Roman" panose="02020603050405020304" pitchFamily="18" charset="0"/>
                <a:cs typeface="Times New Roman"/>
              </a:rPr>
              <a:t>  к.э.н. </a:t>
            </a:r>
            <a:r>
              <a:rPr lang="ru-RU" b="1" dirty="0">
                <a:latin typeface="Times New Roman"/>
                <a:cs typeface="Times New Roman"/>
              </a:rPr>
              <a:t>Карплюк Ю.А.</a:t>
            </a:r>
            <a:endParaRPr lang="ru-RU" sz="1600" b="1" dirty="0">
              <a:latin typeface="Times New Roman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4C1B6-E48D-4A1C-9512-0022610FF106}"/>
              </a:ext>
            </a:extLst>
          </p:cNvPr>
          <p:cNvSpPr txBox="1"/>
          <p:nvPr/>
        </p:nvSpPr>
        <p:spPr>
          <a:xfrm>
            <a:off x="2000860" y="3100496"/>
            <a:ext cx="8000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И РАЗРАБОТКА СИСТЕМЫ ОЦЕНКИ КАЧЕСТВА ПРОВЕДЁННЫХ ЗАНЯТИЙ</a:t>
            </a:r>
          </a:p>
        </p:txBody>
      </p:sp>
    </p:spTree>
    <p:extLst>
      <p:ext uri="{BB962C8B-B14F-4D97-AF65-F5344CB8AC3E}">
        <p14:creationId xmlns:p14="http://schemas.microsoft.com/office/powerpoint/2010/main" val="431387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>
            <a:extLst>
              <a:ext uri="{FF2B5EF4-FFF2-40B4-BE49-F238E27FC236}">
                <a16:creationId xmlns:a16="http://schemas.microsoft.com/office/drawing/2014/main" id="{12F00BF3-4B64-F77C-55EB-1423D1D27B9C}"/>
              </a:ext>
            </a:extLst>
          </p:cNvPr>
          <p:cNvSpPr/>
          <p:nvPr/>
        </p:nvSpPr>
        <p:spPr>
          <a:xfrm>
            <a:off x="900048" y="68309"/>
            <a:ext cx="10391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Процесс «Тестирование»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A5BDD75A-B45F-14F9-C3B7-7B4948F59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  <a:pPr/>
              <a:t>10</a:t>
            </a:fld>
            <a:endParaRPr lang="ru-RU" sz="1600" b="1" dirty="0"/>
          </a:p>
        </p:txBody>
      </p:sp>
      <p:pic>
        <p:nvPicPr>
          <p:cNvPr id="5" name="Изображение 3" descr="Схема БД-Процесс - Тестирование.drawio">
            <a:extLst>
              <a:ext uri="{FF2B5EF4-FFF2-40B4-BE49-F238E27FC236}">
                <a16:creationId xmlns:a16="http://schemas.microsoft.com/office/drawing/2014/main" id="{EA1DA3E3-1084-4994-ADFA-C21547F17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98" y="1770179"/>
            <a:ext cx="11083203" cy="276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8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>
            <a:extLst>
              <a:ext uri="{FF2B5EF4-FFF2-40B4-BE49-F238E27FC236}">
                <a16:creationId xmlns:a16="http://schemas.microsoft.com/office/drawing/2014/main" id="{12F00BF3-4B64-F77C-55EB-1423D1D27B9C}"/>
              </a:ext>
            </a:extLst>
          </p:cNvPr>
          <p:cNvSpPr/>
          <p:nvPr/>
        </p:nvSpPr>
        <p:spPr>
          <a:xfrm>
            <a:off x="900048" y="20036"/>
            <a:ext cx="10391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Процесс «Оценка качества проведённого занятия»</a:t>
            </a: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E4C9A48F-78E6-DBE8-F3F4-784A1B3D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  <a:pPr/>
              <a:t>11</a:t>
            </a:fld>
            <a:endParaRPr lang="ru-RU" sz="1600" b="1" dirty="0"/>
          </a:p>
        </p:txBody>
      </p:sp>
      <p:pic>
        <p:nvPicPr>
          <p:cNvPr id="5" name="Изображение 10" descr="Схема БД-Процесс - Оценка качества.drawio (2)">
            <a:extLst>
              <a:ext uri="{FF2B5EF4-FFF2-40B4-BE49-F238E27FC236}">
                <a16:creationId xmlns:a16="http://schemas.microsoft.com/office/drawing/2014/main" id="{DA882A59-ABDB-43F6-BCB8-678E4CCD4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02" y="1664397"/>
            <a:ext cx="11542595" cy="28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18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31EE5-578F-29A5-A6AC-28AD9C612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254A7302-C227-DD30-F4C9-342BE19DC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66F3B-8ED2-45BF-9028-D346A8C0B3D5}" type="slidenum">
              <a:rPr lang="ru-RU" sz="1400"/>
              <a:t>12</a:t>
            </a:fld>
            <a:endParaRPr lang="ru-RU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EBCE3-5301-6B1F-3DD0-0789967B5B5A}"/>
              </a:ext>
            </a:extLst>
          </p:cNvPr>
          <p:cNvSpPr txBox="1"/>
          <p:nvPr/>
        </p:nvSpPr>
        <p:spPr>
          <a:xfrm>
            <a:off x="1777037" y="215984"/>
            <a:ext cx="8637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Средства реализации приложения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C31FF-DE32-C3D6-AE54-1322BD96DA5C}"/>
              </a:ext>
            </a:extLst>
          </p:cNvPr>
          <p:cNvSpPr txBox="1"/>
          <p:nvPr/>
        </p:nvSpPr>
        <p:spPr>
          <a:xfrm>
            <a:off x="1019175" y="929074"/>
            <a:ext cx="10620375" cy="465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algn="just">
              <a:lnSpc>
                <a:spcPct val="150000"/>
              </a:lnSpc>
              <a:buAutoNum type="arabicPeriod"/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Frontend: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TypeScript/Next.js – 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язык программирования и </a:t>
            </a:r>
            <a:r>
              <a:rPr lang="ru-RU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фреймоворк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, обеспечивающие, маршрутизацию для многостраничных приложений и «статическую» типизацию</a:t>
            </a:r>
            <a:r>
              <a:rPr lang="ru-RU" sz="2000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42900" algn="just">
              <a:lnSpc>
                <a:spcPct val="150000"/>
              </a:lnSpc>
              <a:buAutoNum type="arabicPeriod"/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Backend: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Kotlin/Spring Boot - 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обеспечивает логику работы приложения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(аутентификация и авторизация, ключевые бизнес-процессы, слой доступа к данным).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Так же для второго утилитарного серверного приложения используется стек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JavaScript/Node.js 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для автоматического преобразования файлов расписания из формата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pdf 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в целевую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JSON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-схему.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-342900" algn="just">
              <a:lnSpc>
                <a:spcPct val="150000"/>
              </a:lnSpc>
              <a:buAutoNum type="arabicPeriod"/>
            </a:pPr>
            <a:r>
              <a:rPr lang="ru-RU" sz="2000" b="1" dirty="0">
                <a:latin typeface="Cambria" panose="02040503050406030204" pitchFamily="18" charset="0"/>
                <a:ea typeface="Cambria" panose="02040503050406030204" pitchFamily="18" charset="0"/>
              </a:rPr>
              <a:t>СУБД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: PostgreSQL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 - служит реляционным хранилищем и обрабатывает SQL-запросы к данным.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19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>
            <a:extLst>
              <a:ext uri="{FF2B5EF4-FFF2-40B4-BE49-F238E27FC236}">
                <a16:creationId xmlns:a16="http://schemas.microsoft.com/office/drawing/2014/main" id="{12F00BF3-4B64-F77C-55EB-1423D1D27B9C}"/>
              </a:ext>
            </a:extLst>
          </p:cNvPr>
          <p:cNvSpPr/>
          <p:nvPr/>
        </p:nvSpPr>
        <p:spPr>
          <a:xfrm>
            <a:off x="109537" y="14075"/>
            <a:ext cx="119729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Дорожная карта пользовательского интерфейса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35ADF710-8258-9C85-48AC-B75A0DE3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  <a:pPr/>
              <a:t>13</a:t>
            </a:fld>
            <a:endParaRPr lang="ru-RU" sz="1600" b="1" dirty="0"/>
          </a:p>
        </p:txBody>
      </p:sp>
      <p:pic>
        <p:nvPicPr>
          <p:cNvPr id="13" name="Изображение 1">
            <a:extLst>
              <a:ext uri="{FF2B5EF4-FFF2-40B4-BE49-F238E27FC236}">
                <a16:creationId xmlns:a16="http://schemas.microsoft.com/office/drawing/2014/main" id="{A6C271C9-5051-4D8E-B800-B4AA0121F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53" y="1102313"/>
            <a:ext cx="11660209" cy="4653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7865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>
            <a:extLst>
              <a:ext uri="{FF2B5EF4-FFF2-40B4-BE49-F238E27FC236}">
                <a16:creationId xmlns:a16="http://schemas.microsoft.com/office/drawing/2014/main" id="{12F00BF3-4B64-F77C-55EB-1423D1D27B9C}"/>
              </a:ext>
            </a:extLst>
          </p:cNvPr>
          <p:cNvSpPr/>
          <p:nvPr/>
        </p:nvSpPr>
        <p:spPr>
          <a:xfrm>
            <a:off x="3300072" y="-36637"/>
            <a:ext cx="55918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Расписание занятий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35ADF710-8258-9C85-48AC-B75A0DE3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  <a:pPr/>
              <a:t>14</a:t>
            </a:fld>
            <a:endParaRPr lang="ru-RU" sz="1600" b="1" dirty="0"/>
          </a:p>
        </p:txBody>
      </p:sp>
      <p:pic>
        <p:nvPicPr>
          <p:cNvPr id="11" name="Изображение 3">
            <a:extLst>
              <a:ext uri="{FF2B5EF4-FFF2-40B4-BE49-F238E27FC236}">
                <a16:creationId xmlns:a16="http://schemas.microsoft.com/office/drawing/2014/main" id="{66D1192A-4548-4936-931C-2D4732A9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160" y="1945888"/>
            <a:ext cx="7038840" cy="4167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Изображение 1">
            <a:extLst>
              <a:ext uri="{FF2B5EF4-FFF2-40B4-BE49-F238E27FC236}">
                <a16:creationId xmlns:a16="http://schemas.microsoft.com/office/drawing/2014/main" id="{1B4C5E2F-9DBB-4085-8C2A-6BF21EB3A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4296"/>
            <a:ext cx="5241654" cy="2586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5196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>
            <a:extLst>
              <a:ext uri="{FF2B5EF4-FFF2-40B4-BE49-F238E27FC236}">
                <a16:creationId xmlns:a16="http://schemas.microsoft.com/office/drawing/2014/main" id="{12F00BF3-4B64-F77C-55EB-1423D1D27B9C}"/>
              </a:ext>
            </a:extLst>
          </p:cNvPr>
          <p:cNvSpPr/>
          <p:nvPr/>
        </p:nvSpPr>
        <p:spPr>
          <a:xfrm>
            <a:off x="2212952" y="-53146"/>
            <a:ext cx="8404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Тестирования и опросы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35ADF710-8258-9C85-48AC-B75A0DE3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  <a:pPr/>
              <a:t>15</a:t>
            </a:fld>
            <a:endParaRPr lang="ru-RU" sz="1600" b="1" dirty="0"/>
          </a:p>
        </p:txBody>
      </p:sp>
      <p:pic>
        <p:nvPicPr>
          <p:cNvPr id="8" name="Изображение 4">
            <a:extLst>
              <a:ext uri="{FF2B5EF4-FFF2-40B4-BE49-F238E27FC236}">
                <a16:creationId xmlns:a16="http://schemas.microsoft.com/office/drawing/2014/main" id="{A19586CD-44D0-4D8D-9CA3-034DAB6CD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827"/>
            <a:ext cx="5515329" cy="3187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Изображение 5">
            <a:extLst>
              <a:ext uri="{FF2B5EF4-FFF2-40B4-BE49-F238E27FC236}">
                <a16:creationId xmlns:a16="http://schemas.microsoft.com/office/drawing/2014/main" id="{F601C512-6857-4F8A-B745-5508BC0EBF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71"/>
          <a:stretch>
            <a:fillRect/>
          </a:stretch>
        </p:blipFill>
        <p:spPr>
          <a:xfrm>
            <a:off x="5945899" y="858512"/>
            <a:ext cx="5831205" cy="5319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0614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>
            <a:extLst>
              <a:ext uri="{FF2B5EF4-FFF2-40B4-BE49-F238E27FC236}">
                <a16:creationId xmlns:a16="http://schemas.microsoft.com/office/drawing/2014/main" id="{12F00BF3-4B64-F77C-55EB-1423D1D27B9C}"/>
              </a:ext>
            </a:extLst>
          </p:cNvPr>
          <p:cNvSpPr/>
          <p:nvPr/>
        </p:nvSpPr>
        <p:spPr>
          <a:xfrm>
            <a:off x="2212952" y="-53146"/>
            <a:ext cx="8404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Тестирования и опросы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35ADF710-8258-9C85-48AC-B75A0DE3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  <a:pPr/>
              <a:t>16</a:t>
            </a:fld>
            <a:endParaRPr lang="ru-RU" sz="1600" b="1" dirty="0"/>
          </a:p>
        </p:txBody>
      </p:sp>
      <p:pic>
        <p:nvPicPr>
          <p:cNvPr id="8" name="Изображение 4">
            <a:extLst>
              <a:ext uri="{FF2B5EF4-FFF2-40B4-BE49-F238E27FC236}">
                <a16:creationId xmlns:a16="http://schemas.microsoft.com/office/drawing/2014/main" id="{A19586CD-44D0-4D8D-9CA3-034DAB6CD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827"/>
            <a:ext cx="5515329" cy="3187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Изображение 6">
            <a:extLst>
              <a:ext uri="{FF2B5EF4-FFF2-40B4-BE49-F238E27FC236}">
                <a16:creationId xmlns:a16="http://schemas.microsoft.com/office/drawing/2014/main" id="{013CEB8A-A0F9-4D03-AEEE-C8E102C7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600" y="1262936"/>
            <a:ext cx="5852160" cy="4631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5192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>
            <a:extLst>
              <a:ext uri="{FF2B5EF4-FFF2-40B4-BE49-F238E27FC236}">
                <a16:creationId xmlns:a16="http://schemas.microsoft.com/office/drawing/2014/main" id="{12F00BF3-4B64-F77C-55EB-1423D1D27B9C}"/>
              </a:ext>
            </a:extLst>
          </p:cNvPr>
          <p:cNvSpPr/>
          <p:nvPr/>
        </p:nvSpPr>
        <p:spPr>
          <a:xfrm>
            <a:off x="2212952" y="-53146"/>
            <a:ext cx="8404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Тестирования и опросы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прохождение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35ADF710-8258-9C85-48AC-B75A0DE3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  <a:pPr/>
              <a:t>17</a:t>
            </a:fld>
            <a:endParaRPr lang="ru-RU" sz="1600" b="1" dirty="0"/>
          </a:p>
        </p:txBody>
      </p:sp>
      <p:pic>
        <p:nvPicPr>
          <p:cNvPr id="7" name="Изображение 10">
            <a:extLst>
              <a:ext uri="{FF2B5EF4-FFF2-40B4-BE49-F238E27FC236}">
                <a16:creationId xmlns:a16="http://schemas.microsoft.com/office/drawing/2014/main" id="{2E759596-6B9B-48B6-A4B1-909CE07B4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394" y="629768"/>
            <a:ext cx="4631207" cy="602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Изображение 11">
            <a:extLst>
              <a:ext uri="{FF2B5EF4-FFF2-40B4-BE49-F238E27FC236}">
                <a16:creationId xmlns:a16="http://schemas.microsoft.com/office/drawing/2014/main" id="{8A53D875-DCF1-4D39-ACD9-6DDE3937F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50" y="2187627"/>
            <a:ext cx="5219065" cy="270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7670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>
            <a:extLst>
              <a:ext uri="{FF2B5EF4-FFF2-40B4-BE49-F238E27FC236}">
                <a16:creationId xmlns:a16="http://schemas.microsoft.com/office/drawing/2014/main" id="{12F00BF3-4B64-F77C-55EB-1423D1D27B9C}"/>
              </a:ext>
            </a:extLst>
          </p:cNvPr>
          <p:cNvSpPr/>
          <p:nvPr/>
        </p:nvSpPr>
        <p:spPr>
          <a:xfrm>
            <a:off x="2212952" y="-53146"/>
            <a:ext cx="8404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Тестирования и опросы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удаление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35ADF710-8258-9C85-48AC-B75A0DE3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  <a:pPr/>
              <a:t>18</a:t>
            </a:fld>
            <a:endParaRPr lang="ru-RU" sz="1600" b="1" dirty="0"/>
          </a:p>
        </p:txBody>
      </p:sp>
      <p:pic>
        <p:nvPicPr>
          <p:cNvPr id="6" name="Изображение 2">
            <a:extLst>
              <a:ext uri="{FF2B5EF4-FFF2-40B4-BE49-F238E27FC236}">
                <a16:creationId xmlns:a16="http://schemas.microsoft.com/office/drawing/2014/main" id="{78C1264A-7B58-4ECD-9183-B190A42F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99" y="2400927"/>
            <a:ext cx="5193665" cy="2234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Изображение 12">
            <a:extLst>
              <a:ext uri="{FF2B5EF4-FFF2-40B4-BE49-F238E27FC236}">
                <a16:creationId xmlns:a16="http://schemas.microsoft.com/office/drawing/2014/main" id="{DAEF7045-BAF3-4BE6-8FD3-3464405EC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50" y="682991"/>
            <a:ext cx="5478359" cy="5670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5382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>
            <a:extLst>
              <a:ext uri="{FF2B5EF4-FFF2-40B4-BE49-F238E27FC236}">
                <a16:creationId xmlns:a16="http://schemas.microsoft.com/office/drawing/2014/main" id="{12F00BF3-4B64-F77C-55EB-1423D1D27B9C}"/>
              </a:ext>
            </a:extLst>
          </p:cNvPr>
          <p:cNvSpPr/>
          <p:nvPr/>
        </p:nvSpPr>
        <p:spPr>
          <a:xfrm>
            <a:off x="2212952" y="-53146"/>
            <a:ext cx="8404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Аутентификация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35ADF710-8258-9C85-48AC-B75A0DE3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  <a:pPr/>
              <a:t>19</a:t>
            </a:fld>
            <a:endParaRPr lang="ru-RU" sz="1600" b="1" dirty="0"/>
          </a:p>
        </p:txBody>
      </p:sp>
      <p:pic>
        <p:nvPicPr>
          <p:cNvPr id="7" name="Изображение 1">
            <a:extLst>
              <a:ext uri="{FF2B5EF4-FFF2-40B4-BE49-F238E27FC236}">
                <a16:creationId xmlns:a16="http://schemas.microsoft.com/office/drawing/2014/main" id="{0DE581FA-6C0F-46EB-85EE-549228A8A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4" y="1012989"/>
            <a:ext cx="10937451" cy="5153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3521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>
            <a:extLst>
              <a:ext uri="{FF2B5EF4-FFF2-40B4-BE49-F238E27FC236}">
                <a16:creationId xmlns:a16="http://schemas.microsoft.com/office/drawing/2014/main" id="{12F00BF3-4B64-F77C-55EB-1423D1D27B9C}"/>
              </a:ext>
            </a:extLst>
          </p:cNvPr>
          <p:cNvSpPr/>
          <p:nvPr/>
        </p:nvSpPr>
        <p:spPr>
          <a:xfrm>
            <a:off x="1800095" y="310175"/>
            <a:ext cx="85918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Цель и задачи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BE3BAD-4B13-4A55-B99A-BDB5E0AE2CA5}"/>
              </a:ext>
            </a:extLst>
          </p:cNvPr>
          <p:cNvSpPr txBox="1"/>
          <p:nvPr/>
        </p:nvSpPr>
        <p:spPr>
          <a:xfrm>
            <a:off x="637309" y="1080340"/>
            <a:ext cx="10917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algn="just"/>
            <a:r>
              <a:rPr lang="ru-RU" dirty="0"/>
              <a:t>Цель работы – </a:t>
            </a:r>
            <a:r>
              <a:rPr lang="ru-RU" b="0" dirty="0"/>
              <a:t>улучшение качества занятий учреждений высшего образования, путем сбора, агрегации и анализа метрик оценки качества проведённых занятий.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4F4AD63-88FB-2EF8-F9D1-E93DC25F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  <a:pPr/>
              <a:t>2</a:t>
            </a:fld>
            <a:endParaRPr lang="ru-RU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A0EB6-4BAE-D3A2-8964-212AD5F8974D}"/>
              </a:ext>
            </a:extLst>
          </p:cNvPr>
          <p:cNvSpPr txBox="1"/>
          <p:nvPr/>
        </p:nvSpPr>
        <p:spPr>
          <a:xfrm>
            <a:off x="637308" y="2164178"/>
            <a:ext cx="1091738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algn="just"/>
            <a:r>
              <a:rPr lang="ru-RU" dirty="0"/>
              <a:t>Задачи:</a:t>
            </a:r>
          </a:p>
          <a:p>
            <a:pPr algn="just"/>
            <a:endParaRPr lang="ru-RU" dirty="0"/>
          </a:p>
          <a:p>
            <a:pPr algn="just"/>
            <a:r>
              <a:rPr lang="ru-RU" b="0" dirty="0"/>
              <a:t>1. Провести обзор существующих систем сбора оценок качества.</a:t>
            </a:r>
          </a:p>
          <a:p>
            <a:pPr algn="just"/>
            <a:r>
              <a:rPr lang="ru-RU" b="0" dirty="0"/>
              <a:t>2.Обосновать требования к разрабатываемой системе для оценки качества проведённых занятий в учреждениях высшего образования</a:t>
            </a:r>
          </a:p>
          <a:p>
            <a:pPr algn="just"/>
            <a:r>
              <a:rPr lang="ru-RU" b="0" dirty="0"/>
              <a:t>3.Провести проектирование моделей системы, включающих в себя сценарии использования и схемы данных.</a:t>
            </a:r>
          </a:p>
          <a:p>
            <a:pPr algn="just"/>
            <a:r>
              <a:rPr lang="ru-RU" b="0" dirty="0"/>
              <a:t>Разработать макетный вариант системы оценки качества проведённых занятий</a:t>
            </a:r>
          </a:p>
        </p:txBody>
      </p:sp>
    </p:spTree>
    <p:extLst>
      <p:ext uri="{BB962C8B-B14F-4D97-AF65-F5344CB8AC3E}">
        <p14:creationId xmlns:p14="http://schemas.microsoft.com/office/powerpoint/2010/main" val="694093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>
            <a:extLst>
              <a:ext uri="{FF2B5EF4-FFF2-40B4-BE49-F238E27FC236}">
                <a16:creationId xmlns:a16="http://schemas.microsoft.com/office/drawing/2014/main" id="{12F00BF3-4B64-F77C-55EB-1423D1D27B9C}"/>
              </a:ext>
            </a:extLst>
          </p:cNvPr>
          <p:cNvSpPr/>
          <p:nvPr/>
        </p:nvSpPr>
        <p:spPr>
          <a:xfrm>
            <a:off x="2212952" y="-53146"/>
            <a:ext cx="8404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Авторизация. Модульный Журнал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35ADF710-8258-9C85-48AC-B75A0DE3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  <a:pPr/>
              <a:t>20</a:t>
            </a:fld>
            <a:endParaRPr lang="ru-RU" sz="1600" b="1" dirty="0"/>
          </a:p>
        </p:txBody>
      </p:sp>
      <p:pic>
        <p:nvPicPr>
          <p:cNvPr id="7" name="Изображение 8">
            <a:extLst>
              <a:ext uri="{FF2B5EF4-FFF2-40B4-BE49-F238E27FC236}">
                <a16:creationId xmlns:a16="http://schemas.microsoft.com/office/drawing/2014/main" id="{1A27731B-714C-4EEA-8AAC-25CAA7C00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881" y="1378724"/>
            <a:ext cx="4283710" cy="43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Изображение 3">
            <a:extLst>
              <a:ext uri="{FF2B5EF4-FFF2-40B4-BE49-F238E27FC236}">
                <a16:creationId xmlns:a16="http://schemas.microsoft.com/office/drawing/2014/main" id="{83951A50-2782-466A-B4E8-330358189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76" y="1378724"/>
            <a:ext cx="46482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Изображение 4">
            <a:extLst>
              <a:ext uri="{FF2B5EF4-FFF2-40B4-BE49-F238E27FC236}">
                <a16:creationId xmlns:a16="http://schemas.microsoft.com/office/drawing/2014/main" id="{1FB99981-7558-472D-9D81-FB3D108C6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76" y="2801828"/>
            <a:ext cx="5480050" cy="2837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9051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>
            <a:extLst>
              <a:ext uri="{FF2B5EF4-FFF2-40B4-BE49-F238E27FC236}">
                <a16:creationId xmlns:a16="http://schemas.microsoft.com/office/drawing/2014/main" id="{12F00BF3-4B64-F77C-55EB-1423D1D27B9C}"/>
              </a:ext>
            </a:extLst>
          </p:cNvPr>
          <p:cNvSpPr/>
          <p:nvPr/>
        </p:nvSpPr>
        <p:spPr>
          <a:xfrm>
            <a:off x="2212952" y="-53146"/>
            <a:ext cx="8404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Авторизация. Модульный Журнал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35ADF710-8258-9C85-48AC-B75A0DE3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  <a:pPr/>
              <a:t>21</a:t>
            </a:fld>
            <a:endParaRPr lang="ru-RU" sz="1600" b="1" dirty="0"/>
          </a:p>
        </p:txBody>
      </p:sp>
      <p:pic>
        <p:nvPicPr>
          <p:cNvPr id="8" name="Изображение 13">
            <a:extLst>
              <a:ext uri="{FF2B5EF4-FFF2-40B4-BE49-F238E27FC236}">
                <a16:creationId xmlns:a16="http://schemas.microsoft.com/office/drawing/2014/main" id="{0A6508A6-7EBA-4BB6-B8E5-887CD1B0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7" y="962232"/>
            <a:ext cx="11857705" cy="176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Изображение 2">
            <a:extLst>
              <a:ext uri="{FF2B5EF4-FFF2-40B4-BE49-F238E27FC236}">
                <a16:creationId xmlns:a16="http://schemas.microsoft.com/office/drawing/2014/main" id="{674DCAB0-540B-4D25-9AED-1B0F958BE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49" y="2988120"/>
            <a:ext cx="5930900" cy="3040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672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>
            <a:extLst>
              <a:ext uri="{FF2B5EF4-FFF2-40B4-BE49-F238E27FC236}">
                <a16:creationId xmlns:a16="http://schemas.microsoft.com/office/drawing/2014/main" id="{12F00BF3-4B64-F77C-55EB-1423D1D27B9C}"/>
              </a:ext>
            </a:extLst>
          </p:cNvPr>
          <p:cNvSpPr/>
          <p:nvPr/>
        </p:nvSpPr>
        <p:spPr>
          <a:xfrm>
            <a:off x="900048" y="68309"/>
            <a:ext cx="10391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Обоснование экономической эффективности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C6281-D439-0997-DE4D-4FBD5AF03D2F}"/>
              </a:ext>
            </a:extLst>
          </p:cNvPr>
          <p:cNvSpPr txBox="1"/>
          <p:nvPr/>
        </p:nvSpPr>
        <p:spPr>
          <a:xfrm>
            <a:off x="435675" y="718199"/>
            <a:ext cx="11484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Общие затраты на внедрение системы оценки качества проведённых занятий составляют </a:t>
            </a:r>
            <a:r>
              <a:rPr lang="ru-RU" sz="20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1 200 165 </a:t>
            </a:r>
            <a:r>
              <a:rPr lang="ru-RU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рублей.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066BCA-3668-575D-D433-7E1F90CA9BB3}"/>
                  </a:ext>
                </a:extLst>
              </p:cNvPr>
              <p:cNvSpPr txBox="1"/>
              <p:nvPr/>
            </p:nvSpPr>
            <p:spPr>
              <a:xfrm>
                <a:off x="1499569" y="3848058"/>
                <a:ext cx="8997417" cy="57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algn="ctr">
                  <a:defRPr sz="200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ru-RU" dirty="0"/>
                  <a:t>Время окупаемости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u-RU" b="0" i="0" smtClean="0">
                            <a:latin typeface="Cambria Math" panose="02040503050406030204" pitchFamily="18" charset="0"/>
                          </a:rPr>
                          <m:t>Разница между стоимостью внедрения систем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Разница между стоимостью амортизации систем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ru-RU">
                        <a:latin typeface="Cambria Math" panose="02040503050406030204" pitchFamily="18" charset="0"/>
                      </a:rPr>
                      <m:t>≈</m:t>
                    </m:r>
                    <m:r>
                      <a:rPr lang="ru-RU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ru-RU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b="1" i="0" smtClean="0">
                        <a:latin typeface="Cambria Math" panose="02040503050406030204" pitchFamily="18" charset="0"/>
                      </a:rPr>
                      <m:t>𝟒𝟔𝟒</m:t>
                    </m:r>
                    <m:r>
                      <a:rPr lang="ru-RU" b="1">
                        <a:latin typeface="Cambria Math" panose="02040503050406030204" pitchFamily="18" charset="0"/>
                      </a:rPr>
                      <m:t> лет</m:t>
                    </m:r>
                  </m:oMath>
                </a14:m>
                <a:endParaRPr lang="ru-RU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066BCA-3668-575D-D433-7E1F90CA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69" y="3848058"/>
                <a:ext cx="8997417" cy="5793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210CBFA-40F1-E7BE-C70E-9198EA5615CD}"/>
              </a:ext>
            </a:extLst>
          </p:cNvPr>
          <p:cNvSpPr txBox="1"/>
          <p:nvPr/>
        </p:nvSpPr>
        <p:spPr>
          <a:xfrm>
            <a:off x="435674" y="1353739"/>
            <a:ext cx="113965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algn="just"/>
            <a:r>
              <a:rPr lang="ru-RU" dirty="0"/>
              <a:t>Для абстрактного вуза, использующего </a:t>
            </a:r>
            <a:r>
              <a:rPr lang="en-US" dirty="0"/>
              <a:t>3KL </a:t>
            </a:r>
            <a:r>
              <a:rPr lang="ru-RU" dirty="0"/>
              <a:t>Русский </a:t>
            </a:r>
            <a:r>
              <a:rPr lang="en-US" dirty="0"/>
              <a:t>Moodle</a:t>
            </a:r>
            <a:r>
              <a:rPr lang="ru-RU" dirty="0"/>
              <a:t>, расходы на внедрение составляют </a:t>
            </a:r>
            <a:r>
              <a:rPr lang="ru-RU" b="1" dirty="0"/>
              <a:t>726 000 </a:t>
            </a:r>
            <a:r>
              <a:rPr lang="ru-RU" dirty="0"/>
              <a:t>рублей.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8E87DA-A387-C889-5B14-02D04ABE6036}"/>
              </a:ext>
            </a:extLst>
          </p:cNvPr>
          <p:cNvSpPr txBox="1"/>
          <p:nvPr/>
        </p:nvSpPr>
        <p:spPr>
          <a:xfrm>
            <a:off x="405148" y="4534332"/>
            <a:ext cx="1163327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algn="just"/>
            <a:r>
              <a:rPr lang="ru-RU" dirty="0"/>
              <a:t>Для образовательных учреждений, которые стремятся добросовестно улучшить свои позиции в рейтингах качества образования, разрабатываемая система является экономически целесообразным решением. Системы обеспечит единую точка сбора, агрегации и анализа метрик и позволит точно выявлять недостатки в образовательном процессе, и как следствие, повышать качество проведённых занятий.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15B5F20-CFCE-8E04-13A4-94DDC5D5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  <a:pPr/>
              <a:t>22</a:t>
            </a:fld>
            <a:endParaRPr lang="ru-RU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BD878A-570A-40D9-8F69-07FB9248ABC0}"/>
              </a:ext>
            </a:extLst>
          </p:cNvPr>
          <p:cNvSpPr txBox="1"/>
          <p:nvPr/>
        </p:nvSpPr>
        <p:spPr>
          <a:xfrm>
            <a:off x="435674" y="2023585"/>
            <a:ext cx="113965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algn="just"/>
            <a:r>
              <a:rPr lang="ru-RU" dirty="0"/>
              <a:t>Разница составляет 474 000 рублей, однако окупаемость можно добиться за счёт ежегодной амортизации, т.к. амортизация СОКПЗ составляет 85 700 рублей, а 3</a:t>
            </a:r>
            <a:r>
              <a:rPr lang="en-US" dirty="0"/>
              <a:t>KL</a:t>
            </a:r>
            <a:r>
              <a:rPr lang="ru-RU" dirty="0"/>
              <a:t> Русский </a:t>
            </a:r>
            <a:r>
              <a:rPr lang="en-US" dirty="0"/>
              <a:t>Moodle – </a:t>
            </a:r>
            <a:r>
              <a:rPr lang="ru-RU" dirty="0"/>
              <a:t>278 000 руб.</a:t>
            </a:r>
          </a:p>
        </p:txBody>
      </p:sp>
    </p:spTree>
    <p:extLst>
      <p:ext uri="{BB962C8B-B14F-4D97-AF65-F5344CB8AC3E}">
        <p14:creationId xmlns:p14="http://schemas.microsoft.com/office/powerpoint/2010/main" val="3161735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>
            <a:extLst>
              <a:ext uri="{FF2B5EF4-FFF2-40B4-BE49-F238E27FC236}">
                <a16:creationId xmlns:a16="http://schemas.microsoft.com/office/drawing/2014/main" id="{12F00BF3-4B64-F77C-55EB-1423D1D27B9C}"/>
              </a:ext>
            </a:extLst>
          </p:cNvPr>
          <p:cNvSpPr/>
          <p:nvPr/>
        </p:nvSpPr>
        <p:spPr>
          <a:xfrm>
            <a:off x="1871205" y="452582"/>
            <a:ext cx="85918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Выводы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559A6F-1B97-44BE-893B-EB1E3683183C}"/>
              </a:ext>
            </a:extLst>
          </p:cNvPr>
          <p:cNvSpPr txBox="1"/>
          <p:nvPr/>
        </p:nvSpPr>
        <p:spPr>
          <a:xfrm>
            <a:off x="1019674" y="1032570"/>
            <a:ext cx="1029486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 b="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indent="457200" algn="just"/>
            <a:r>
              <a:rPr lang="ru-RU" dirty="0"/>
              <a:t>Внедрение системы оценки качества проведённых занятий обеспечит создание единой точки сбора, агрегации и анализа целевых метрик, что позволит выявлять проблемы в образовательном процессе, и, как  следствие, повышать качество занятий.</a:t>
            </a:r>
          </a:p>
          <a:p>
            <a:pPr indent="457200" algn="just"/>
            <a:r>
              <a:rPr lang="ru-RU" dirty="0"/>
              <a:t>Срок окупаемости при затратах в 1 200 165 рублей, составит примерно два с половиной года.</a:t>
            </a:r>
          </a:p>
          <a:p>
            <a:pPr algn="just"/>
            <a:endParaRPr lang="ru-RU" dirty="0"/>
          </a:p>
          <a:p>
            <a:pPr indent="457200" algn="just"/>
            <a:r>
              <a:rPr lang="ru-RU" dirty="0"/>
              <a:t>В ходе выполнения выпускной квалификационной работы были выполнены следующие задачи: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из</a:t>
            </a:r>
            <a:r>
              <a:rPr lang="ru-RU" b="0" dirty="0"/>
              <a:t>учены и проанализированы существующие средства сбора и агрегации метрик;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спроектированы схема данных и диаграмма прецедентов решения</a:t>
            </a:r>
            <a:r>
              <a:rPr lang="ru-RU" b="0" dirty="0"/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/>
              <a:t>р</a:t>
            </a:r>
            <a:r>
              <a:rPr lang="ru-RU" b="0" dirty="0"/>
              <a:t>еализован минимальная рабочая версия решения (серверное приложение, пользовательский интерфейс, СУБД)</a:t>
            </a:r>
            <a:r>
              <a:rPr lang="en-US" b="0" dirty="0"/>
              <a:t>;</a:t>
            </a:r>
            <a:endParaRPr lang="ru-RU" b="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b="0" dirty="0"/>
          </a:p>
          <a:p>
            <a:pPr algn="just"/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114B35E-0F41-25DE-9C77-7C50DC96E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  <a:pPr/>
              <a:t>23</a:t>
            </a:fld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440558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>
            <a:extLst>
              <a:ext uri="{FF2B5EF4-FFF2-40B4-BE49-F238E27FC236}">
                <a16:creationId xmlns:a16="http://schemas.microsoft.com/office/drawing/2014/main" id="{12F00BF3-4B64-F77C-55EB-1423D1D27B9C}"/>
              </a:ext>
            </a:extLst>
          </p:cNvPr>
          <p:cNvSpPr/>
          <p:nvPr/>
        </p:nvSpPr>
        <p:spPr>
          <a:xfrm>
            <a:off x="1476234" y="202113"/>
            <a:ext cx="93817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Список работ, опубликованных по теме ВКР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559A6F-1B97-44BE-893B-EB1E3683183C}"/>
              </a:ext>
            </a:extLst>
          </p:cNvPr>
          <p:cNvSpPr txBox="1"/>
          <p:nvPr/>
        </p:nvSpPr>
        <p:spPr>
          <a:xfrm>
            <a:off x="1019670" y="1011483"/>
            <a:ext cx="10294869" cy="17708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 b="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400" dirty="0">
                <a:effectLst/>
                <a:cs typeface="Times New Roman" panose="02020603050405020304" pitchFamily="18" charset="0"/>
              </a:rPr>
              <a:t>1. Романов И.О. Современные средства оценки качества проведённых занятий// Материалы Международной студенческой научно-практической конференции «Автоматизация и информационные технологии» (АИТ-2025). – М.: МГТУ “Станкин”, 2025;</a:t>
            </a: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400" dirty="0">
                <a:effectLst/>
                <a:cs typeface="Times New Roman" panose="02020603050405020304" pitchFamily="18" charset="0"/>
              </a:rPr>
              <a:t>2. Романов И.О. Современные средства оценки качества проведённых занятий// Материалы Международной научно-практической конференции «Развитие науки и практики в глобально меняющимся мире в условиях риска» (МКРНП-2025).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827D676-C8D0-32BA-437C-8408A2F5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  <a:pPr/>
              <a:t>24</a:t>
            </a:fld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470383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490639" y="989163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МИНОБРНАУКИ РОССИИ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федеральное государственное автономное образовательное учреждение высшего образования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«Московский государственный технологический университет «СТАНКИН»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(ФГАОУ ВО </a:t>
            </a:r>
            <a:r>
              <a:rPr lang="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МГТУ «СТАНКИН»)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Прямоугольник 17" descr="рпопро" title="орпро"/>
          <p:cNvSpPr/>
          <p:nvPr/>
        </p:nvSpPr>
        <p:spPr>
          <a:xfrm>
            <a:off x="5024867" y="6244569"/>
            <a:ext cx="2075544" cy="33855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Москва, 2025 год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A99D8D8-89AC-45C7-B11B-7813C32903F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868" y="274877"/>
            <a:ext cx="1952625" cy="571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Таблица 3">
            <a:extLst>
              <a:ext uri="{FF2B5EF4-FFF2-40B4-BE49-F238E27FC236}">
                <a16:creationId xmlns:a16="http://schemas.microsoft.com/office/drawing/2014/main" id="{BE4B45BF-44F1-7705-67AF-3B987E4D1CD6}"/>
              </a:ext>
            </a:extLst>
          </p:cNvPr>
          <p:cNvGraphicFramePr>
            <a:graphicFrameLocks noGrp="1"/>
          </p:cNvGraphicFramePr>
          <p:nvPr/>
        </p:nvGraphicFramePr>
        <p:xfrm>
          <a:off x="599323" y="2039532"/>
          <a:ext cx="109933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6675">
                  <a:extLst>
                    <a:ext uri="{9D8B030D-6E8A-4147-A177-3AD203B41FA5}">
                      <a16:colId xmlns:a16="http://schemas.microsoft.com/office/drawing/2014/main" val="177383143"/>
                    </a:ext>
                  </a:extLst>
                </a:gridCol>
                <a:gridCol w="5496675">
                  <a:extLst>
                    <a:ext uri="{9D8B030D-6E8A-4147-A177-3AD203B41FA5}">
                      <a16:colId xmlns:a16="http://schemas.microsoft.com/office/drawing/2014/main" val="2622507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600" b="1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Институт</a:t>
                      </a:r>
                    </a:p>
                    <a:p>
                      <a:r>
                        <a:rPr lang="ru-RU" sz="1600" b="0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Информационных технологий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Кафедра</a:t>
                      </a:r>
                      <a:r>
                        <a:rPr lang="ru-RU" sz="1600" b="0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r"/>
                      <a:r>
                        <a:rPr lang="ru-RU" sz="1600" b="0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информационных технологий </a:t>
                      </a:r>
                    </a:p>
                    <a:p>
                      <a:pPr algn="r"/>
                      <a:r>
                        <a:rPr lang="ru-RU" sz="1600" b="0" kern="1200" noProof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 вычислительных систем</a:t>
                      </a:r>
                      <a:endParaRPr lang="ru-RU" sz="16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7705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EB5F2B2-49AE-A601-F6E6-1D806EA3A82F}"/>
              </a:ext>
            </a:extLst>
          </p:cNvPr>
          <p:cNvSpPr txBox="1"/>
          <p:nvPr/>
        </p:nvSpPr>
        <p:spPr>
          <a:xfrm>
            <a:off x="4114072" y="2723902"/>
            <a:ext cx="3963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Романов Илья Олегович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5086AE-C964-6BD6-2C4A-96C97EF97385}"/>
              </a:ext>
            </a:extLst>
          </p:cNvPr>
          <p:cNvSpPr txBox="1"/>
          <p:nvPr/>
        </p:nvSpPr>
        <p:spPr>
          <a:xfrm>
            <a:off x="1891241" y="4171211"/>
            <a:ext cx="79878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направлению </a:t>
            </a:r>
            <a:r>
              <a:rPr lang="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09.04.04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«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Программная инженерия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        </a:t>
            </a:r>
            <a:r>
              <a:rPr lang="ru" dirty="0">
                <a:latin typeface="Times New Roman"/>
                <a:cs typeface="Times New Roman"/>
              </a:rPr>
              <a:t>профиль: «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Технологии разработки интеллектуальных систем и программных комплексов»</a:t>
            </a:r>
            <a:endParaRPr lang="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05233F-55F4-2E60-12AA-A0830D7C0F92}"/>
              </a:ext>
            </a:extLst>
          </p:cNvPr>
          <p:cNvSpPr/>
          <p:nvPr/>
        </p:nvSpPr>
        <p:spPr>
          <a:xfrm>
            <a:off x="849152" y="5436668"/>
            <a:ext cx="10085548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anchor="b">
            <a:spAutoFit/>
          </a:bodyPr>
          <a:lstStyle/>
          <a:p>
            <a:r>
              <a:rPr lang="ru-RU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Научный руководитель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ru-RU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ст. преподаватель Бердюгин А.В.</a:t>
            </a:r>
          </a:p>
          <a:p>
            <a:r>
              <a:rPr lang="ru-RU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endParaRPr lang="ru-RU" sz="1600" b="1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671677A-8AA3-86D1-1FE6-365310BA9909}"/>
              </a:ext>
            </a:extLst>
          </p:cNvPr>
          <p:cNvSpPr/>
          <p:nvPr/>
        </p:nvSpPr>
        <p:spPr>
          <a:xfrm>
            <a:off x="849152" y="5794452"/>
            <a:ext cx="6378146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91440" tIns="45720" rIns="91440" bIns="45720" anchor="b">
            <a:spAutoFit/>
          </a:bodyPr>
          <a:lstStyle/>
          <a:p>
            <a:r>
              <a:rPr lang="ru-RU" b="1" dirty="0">
                <a:latin typeface="Times New Roman"/>
                <a:ea typeface="Times New Roman" panose="02020603050405020304" pitchFamily="18" charset="0"/>
                <a:cs typeface="Times New Roman"/>
              </a:rPr>
              <a:t>Консультант</a:t>
            </a:r>
            <a:r>
              <a:rPr lang="en-US" b="1" dirty="0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:</a:t>
            </a:r>
            <a:r>
              <a:rPr lang="ru-RU" b="1" dirty="0">
                <a:latin typeface="Times New Roman"/>
                <a:ea typeface="Times New Roman" panose="02020603050405020304" pitchFamily="18" charset="0"/>
                <a:cs typeface="Times New Roman"/>
              </a:rPr>
              <a:t>  к.э.н. </a:t>
            </a:r>
            <a:r>
              <a:rPr lang="ru-RU" b="1" dirty="0">
                <a:latin typeface="Times New Roman"/>
                <a:cs typeface="Times New Roman"/>
              </a:rPr>
              <a:t>Карплюк Ю.А.</a:t>
            </a:r>
            <a:endParaRPr lang="ru-RU" sz="1600" b="1" dirty="0">
              <a:latin typeface="Times New Roman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4C1B6-E48D-4A1C-9512-0022610FF106}"/>
              </a:ext>
            </a:extLst>
          </p:cNvPr>
          <p:cNvSpPr txBox="1"/>
          <p:nvPr/>
        </p:nvSpPr>
        <p:spPr>
          <a:xfrm>
            <a:off x="2000860" y="3100496"/>
            <a:ext cx="8000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И РАЗРАБОТКА СИСТЕМЫ ОЦЕНКИ КАЧЕСТВА ПРОВЕДЁННЫХ ЗАНЯТИЙ</a:t>
            </a:r>
          </a:p>
        </p:txBody>
      </p:sp>
    </p:spTree>
    <p:extLst>
      <p:ext uri="{BB962C8B-B14F-4D97-AF65-F5344CB8AC3E}">
        <p14:creationId xmlns:p14="http://schemas.microsoft.com/office/powerpoint/2010/main" val="1227180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>
                <a16:creationId xmlns:a16="http://schemas.microsoft.com/office/drawing/2014/main" id="{4A086D66-E036-4A3C-B045-D7E8EA6B0CB2}"/>
              </a:ext>
            </a:extLst>
          </p:cNvPr>
          <p:cNvSpPr/>
          <p:nvPr/>
        </p:nvSpPr>
        <p:spPr>
          <a:xfrm>
            <a:off x="1800095" y="310175"/>
            <a:ext cx="85918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Понятийный аппарат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03573-7887-4DCB-B2EB-4484C4F67108}"/>
              </a:ext>
            </a:extLst>
          </p:cNvPr>
          <p:cNvSpPr txBox="1"/>
          <p:nvPr/>
        </p:nvSpPr>
        <p:spPr>
          <a:xfrm>
            <a:off x="637309" y="1080340"/>
            <a:ext cx="10917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algn="just"/>
            <a:r>
              <a:rPr lang="ru-RU" dirty="0"/>
              <a:t>Качество проведённых занятий – </a:t>
            </a:r>
            <a:r>
              <a:rPr lang="ru-RU" b="0" dirty="0"/>
              <a:t>объективная оценка, основанная на агрегации и анализе численных метрик.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570C2-BDC3-48E0-9066-2A0BF42B21C7}"/>
              </a:ext>
            </a:extLst>
          </p:cNvPr>
          <p:cNvSpPr txBox="1"/>
          <p:nvPr/>
        </p:nvSpPr>
        <p:spPr>
          <a:xfrm>
            <a:off x="637308" y="1973616"/>
            <a:ext cx="109173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algn="just"/>
            <a:r>
              <a:rPr lang="ru-RU" dirty="0"/>
              <a:t>Проведённое занятие – </a:t>
            </a:r>
            <a:r>
              <a:rPr lang="ru-RU" b="0" dirty="0"/>
              <a:t>событие, обозначенное в учебном плане или расписании, связанное с учреждением высшего образования, в котором участвуют роли «Студент» и «Преподаватель».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B4DB0-BBDD-46B8-92D0-699AE5D02808}"/>
              </a:ext>
            </a:extLst>
          </p:cNvPr>
          <p:cNvSpPr txBox="1"/>
          <p:nvPr/>
        </p:nvSpPr>
        <p:spPr>
          <a:xfrm>
            <a:off x="637307" y="3174669"/>
            <a:ext cx="10917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0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algn="just"/>
            <a:r>
              <a:rPr lang="ru-RU" dirty="0"/>
              <a:t>СОКПЗ – </a:t>
            </a:r>
            <a:r>
              <a:rPr lang="ru-RU" b="0" dirty="0"/>
              <a:t>полное наименование – «Система оценки качества проведённых занятий»</a:t>
            </a:r>
          </a:p>
        </p:txBody>
      </p:sp>
    </p:spTree>
    <p:extLst>
      <p:ext uri="{BB962C8B-B14F-4D97-AF65-F5344CB8AC3E}">
        <p14:creationId xmlns:p14="http://schemas.microsoft.com/office/powerpoint/2010/main" val="3169405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>
            <a:extLst>
              <a:ext uri="{FF2B5EF4-FFF2-40B4-BE49-F238E27FC236}">
                <a16:creationId xmlns:a16="http://schemas.microsoft.com/office/drawing/2014/main" id="{12F00BF3-4B64-F77C-55EB-1423D1D27B9C}"/>
              </a:ext>
            </a:extLst>
          </p:cNvPr>
          <p:cNvSpPr/>
          <p:nvPr/>
        </p:nvSpPr>
        <p:spPr>
          <a:xfrm>
            <a:off x="900047" y="110642"/>
            <a:ext cx="10391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Обзор существующих аналогов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ED1B7F49-8E96-F47C-173B-F73F7823B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  <a:pPr/>
              <a:t>4</a:t>
            </a:fld>
            <a:endParaRPr lang="ru-RU" sz="1600" b="1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07FABDD-63B1-4291-832C-B0A176BEF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919198"/>
              </p:ext>
            </p:extLst>
          </p:nvPr>
        </p:nvGraphicFramePr>
        <p:xfrm>
          <a:off x="1942170" y="1806498"/>
          <a:ext cx="8307657" cy="34238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1531">
                  <a:extLst>
                    <a:ext uri="{9D8B030D-6E8A-4147-A177-3AD203B41FA5}">
                      <a16:colId xmlns:a16="http://schemas.microsoft.com/office/drawing/2014/main" val="2305628611"/>
                    </a:ext>
                  </a:extLst>
                </a:gridCol>
                <a:gridCol w="1661531">
                  <a:extLst>
                    <a:ext uri="{9D8B030D-6E8A-4147-A177-3AD203B41FA5}">
                      <a16:colId xmlns:a16="http://schemas.microsoft.com/office/drawing/2014/main" val="2047012471"/>
                    </a:ext>
                  </a:extLst>
                </a:gridCol>
                <a:gridCol w="1661531">
                  <a:extLst>
                    <a:ext uri="{9D8B030D-6E8A-4147-A177-3AD203B41FA5}">
                      <a16:colId xmlns:a16="http://schemas.microsoft.com/office/drawing/2014/main" val="350016138"/>
                    </a:ext>
                  </a:extLst>
                </a:gridCol>
                <a:gridCol w="1399874">
                  <a:extLst>
                    <a:ext uri="{9D8B030D-6E8A-4147-A177-3AD203B41FA5}">
                      <a16:colId xmlns:a16="http://schemas.microsoft.com/office/drawing/2014/main" val="421598947"/>
                    </a:ext>
                  </a:extLst>
                </a:gridCol>
                <a:gridCol w="1923190">
                  <a:extLst>
                    <a:ext uri="{9D8B030D-6E8A-4147-A177-3AD203B41FA5}">
                      <a16:colId xmlns:a16="http://schemas.microsoft.com/office/drawing/2014/main" val="578677324"/>
                    </a:ext>
                  </a:extLst>
                </a:gridCol>
              </a:tblGrid>
              <a:tr h="14276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Название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Анализ вовлеченности студентов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Оценка проведённого занятия ролью «Преподаватель»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Форма для создания тестовых заданий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Агрегация метрик по различным административным единицам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extLst>
                  <a:ext uri="{0D108BD9-81ED-4DB2-BD59-A6C34878D82A}">
                    <a16:rowId xmlns:a16="http://schemas.microsoft.com/office/drawing/2014/main" val="4183487470"/>
                  </a:ext>
                </a:extLst>
              </a:tr>
              <a:tr h="3983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Google forms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-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-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+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-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extLst>
                  <a:ext uri="{0D108BD9-81ED-4DB2-BD59-A6C34878D82A}">
                    <a16:rowId xmlns:a16="http://schemas.microsoft.com/office/drawing/2014/main" val="997339293"/>
                  </a:ext>
                </a:extLst>
              </a:tr>
              <a:tr h="6213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СЭО 3</a:t>
                      </a:r>
                      <a:r>
                        <a:rPr lang="en-US" sz="1600">
                          <a:effectLst/>
                        </a:rPr>
                        <a:t>KL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Русский </a:t>
                      </a:r>
                      <a:r>
                        <a:rPr lang="en-US" sz="1600">
                          <a:effectLst/>
                        </a:rPr>
                        <a:t>Moodle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-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-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+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-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extLst>
                  <a:ext uri="{0D108BD9-81ED-4DB2-BD59-A6C34878D82A}">
                    <a16:rowId xmlns:a16="http://schemas.microsoft.com/office/drawing/2014/main" val="626307402"/>
                  </a:ext>
                </a:extLst>
              </a:tr>
              <a:tr h="3280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Stepik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-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-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+</a:t>
                      </a:r>
                      <a:endParaRPr lang="ru-RU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-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2108" marR="72108" marT="36054" marB="36054"/>
                </a:tc>
                <a:extLst>
                  <a:ext uri="{0D108BD9-81ED-4DB2-BD59-A6C34878D82A}">
                    <a16:rowId xmlns:a16="http://schemas.microsoft.com/office/drawing/2014/main" val="1257889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5967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>
            <a:extLst>
              <a:ext uri="{FF2B5EF4-FFF2-40B4-BE49-F238E27FC236}">
                <a16:creationId xmlns:a16="http://schemas.microsoft.com/office/drawing/2014/main" id="{12F00BF3-4B64-F77C-55EB-1423D1D27B9C}"/>
              </a:ext>
            </a:extLst>
          </p:cNvPr>
          <p:cNvSpPr/>
          <p:nvPr/>
        </p:nvSpPr>
        <p:spPr>
          <a:xfrm>
            <a:off x="900048" y="178554"/>
            <a:ext cx="103919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Функциональные требования к разрабатываемой системе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A654B-5788-4DF6-82F7-14BCDB2FB95E}"/>
              </a:ext>
            </a:extLst>
          </p:cNvPr>
          <p:cNvSpPr txBox="1"/>
          <p:nvPr/>
        </p:nvSpPr>
        <p:spPr>
          <a:xfrm>
            <a:off x="642667" y="1800124"/>
            <a:ext cx="1109934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ru-RU" sz="2000" b="1" dirty="0">
                <a:latin typeface="Cambria" panose="02040503050406030204" pitchFamily="18" charset="0"/>
                <a:ea typeface="Cambria" panose="02040503050406030204" pitchFamily="18" charset="0"/>
              </a:rPr>
              <a:t>  На основе сравнительной характеристики существующих решений, сформулированы следующие функциональные требования к разрабатываемой системе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457200" algn="just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1.Система должна предоставлять единую точку входа для пользователей с различными ролями.</a:t>
            </a:r>
          </a:p>
          <a:p>
            <a:pPr indent="457200" algn="just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2.Система должна обеспечить способ получения, хранения, агрегации, отображения, и формирования отчётов по итогам оценивания качества проведённых занятий по различным административным единицам.</a:t>
            </a:r>
          </a:p>
          <a:p>
            <a:pPr indent="457200" algn="just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3.Процессы авторизации и аутентификации пользователей системы должны быть реализованы средствами Системы.</a:t>
            </a:r>
          </a:p>
          <a:p>
            <a:pPr indent="457200" algn="just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4.Технологические операции, выполняемые на технических средствах Системы должны быть полностью автоматизированы.</a:t>
            </a:r>
          </a:p>
          <a:p>
            <a:pPr indent="457200" algn="just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.В системы должны быть включены роли студента, преподавателя и аудитора.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F7BC0F68-A2C1-332D-68F0-F7DF9072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  <a:pPr/>
              <a:t>5</a:t>
            </a:fld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7966356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>
            <a:extLst>
              <a:ext uri="{FF2B5EF4-FFF2-40B4-BE49-F238E27FC236}">
                <a16:creationId xmlns:a16="http://schemas.microsoft.com/office/drawing/2014/main" id="{12F00BF3-4B64-F77C-55EB-1423D1D27B9C}"/>
              </a:ext>
            </a:extLst>
          </p:cNvPr>
          <p:cNvSpPr/>
          <p:nvPr/>
        </p:nvSpPr>
        <p:spPr>
          <a:xfrm>
            <a:off x="900048" y="178554"/>
            <a:ext cx="10391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Диаграмма прецедентов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96D98124-0D2C-B216-7D65-81EFA2A31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  <a:pPr/>
              <a:t>6</a:t>
            </a:fld>
            <a:endParaRPr lang="ru-RU" sz="1600" b="1" dirty="0"/>
          </a:p>
        </p:txBody>
      </p:sp>
      <p:pic>
        <p:nvPicPr>
          <p:cNvPr id="7" name="Изображение 1" descr="Диаграмма прецедентов решения.drawio">
            <a:extLst>
              <a:ext uri="{FF2B5EF4-FFF2-40B4-BE49-F238E27FC236}">
                <a16:creationId xmlns:a16="http://schemas.microsoft.com/office/drawing/2014/main" id="{BDBA02E0-C06B-4DD9-A5B3-27082173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449" y="954527"/>
            <a:ext cx="8709102" cy="533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97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>
            <a:extLst>
              <a:ext uri="{FF2B5EF4-FFF2-40B4-BE49-F238E27FC236}">
                <a16:creationId xmlns:a16="http://schemas.microsoft.com/office/drawing/2014/main" id="{12F00BF3-4B64-F77C-55EB-1423D1D27B9C}"/>
              </a:ext>
            </a:extLst>
          </p:cNvPr>
          <p:cNvSpPr/>
          <p:nvPr/>
        </p:nvSpPr>
        <p:spPr>
          <a:xfrm>
            <a:off x="900048" y="178554"/>
            <a:ext cx="10391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Схема данных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96D98124-0D2C-B216-7D65-81EFA2A31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  <a:pPr/>
              <a:t>7</a:t>
            </a:fld>
            <a:endParaRPr lang="ru-RU" sz="1600" b="1" dirty="0"/>
          </a:p>
        </p:txBody>
      </p:sp>
      <p:pic>
        <p:nvPicPr>
          <p:cNvPr id="5" name="Изображение 12" descr="Схема БД-Общая схема данных.drawio">
            <a:extLst>
              <a:ext uri="{FF2B5EF4-FFF2-40B4-BE49-F238E27FC236}">
                <a16:creationId xmlns:a16="http://schemas.microsoft.com/office/drawing/2014/main" id="{D8C78917-8669-4453-8E55-3B00B3818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5" y="1777282"/>
            <a:ext cx="11835005" cy="361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68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>
            <a:extLst>
              <a:ext uri="{FF2B5EF4-FFF2-40B4-BE49-F238E27FC236}">
                <a16:creationId xmlns:a16="http://schemas.microsoft.com/office/drawing/2014/main" id="{12F00BF3-4B64-F77C-55EB-1423D1D27B9C}"/>
              </a:ext>
            </a:extLst>
          </p:cNvPr>
          <p:cNvSpPr/>
          <p:nvPr/>
        </p:nvSpPr>
        <p:spPr>
          <a:xfrm>
            <a:off x="900047" y="93709"/>
            <a:ext cx="10391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Процесс «Расписание»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40CB9DCD-ED89-6419-A194-FE3A1495D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  <a:pPr/>
              <a:t>8</a:t>
            </a:fld>
            <a:endParaRPr lang="ru-RU" sz="1600" b="1" dirty="0"/>
          </a:p>
        </p:txBody>
      </p:sp>
      <p:pic>
        <p:nvPicPr>
          <p:cNvPr id="6" name="Изображение 5" descr="Схема БД-Процесс - Расписание.drawio">
            <a:extLst>
              <a:ext uri="{FF2B5EF4-FFF2-40B4-BE49-F238E27FC236}">
                <a16:creationId xmlns:a16="http://schemas.microsoft.com/office/drawing/2014/main" id="{F25C26D5-82C0-4B75-A6D9-AF2E7F96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765" y="1062292"/>
            <a:ext cx="7034468" cy="48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32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1">
            <a:extLst>
              <a:ext uri="{FF2B5EF4-FFF2-40B4-BE49-F238E27FC236}">
                <a16:creationId xmlns:a16="http://schemas.microsoft.com/office/drawing/2014/main" id="{12F00BF3-4B64-F77C-55EB-1423D1D27B9C}"/>
              </a:ext>
            </a:extLst>
          </p:cNvPr>
          <p:cNvSpPr/>
          <p:nvPr/>
        </p:nvSpPr>
        <p:spPr>
          <a:xfrm>
            <a:off x="900047" y="68309"/>
            <a:ext cx="107537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Cambria" panose="02040503050406030204" pitchFamily="18" charset="0"/>
                <a:ea typeface="Cambria" panose="02040503050406030204" pitchFamily="18" charset="0"/>
              </a:rPr>
              <a:t>Процесс «Аутентификация и авторизация»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FB743D24-185D-FB48-5B60-F3C100F6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330" y="6290762"/>
            <a:ext cx="2844430" cy="365125"/>
          </a:xfrm>
        </p:spPr>
        <p:txBody>
          <a:bodyPr/>
          <a:lstStyle/>
          <a:p>
            <a:fld id="{B52DD9A1-9FE0-4EC4-BB96-89205541E19F}" type="slidenum">
              <a:rPr lang="ru-RU" sz="1600" b="1" smtClean="0"/>
              <a:pPr/>
              <a:t>9</a:t>
            </a:fld>
            <a:endParaRPr lang="ru-RU" sz="1600" b="1" dirty="0"/>
          </a:p>
        </p:txBody>
      </p:sp>
      <p:pic>
        <p:nvPicPr>
          <p:cNvPr id="5" name="Изображение 2" descr="Схема БД-Процесс - Авторизация и аутентификация.drawio">
            <a:extLst>
              <a:ext uri="{FF2B5EF4-FFF2-40B4-BE49-F238E27FC236}">
                <a16:creationId xmlns:a16="http://schemas.microsoft.com/office/drawing/2014/main" id="{3A6B66B1-4609-46C3-839D-FA9E26F3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536" y="1129037"/>
            <a:ext cx="7154928" cy="459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29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4182</TotalTime>
  <Words>975</Words>
  <Application>Microsoft Office PowerPoint</Application>
  <PresentationFormat>Широкоэкранный</PresentationFormat>
  <Paragraphs>138</Paragraphs>
  <Slides>25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Aptos</vt:lpstr>
      <vt:lpstr>Aptos Display</vt:lpstr>
      <vt:lpstr>Arial</vt:lpstr>
      <vt:lpstr>Cambria</vt:lpstr>
      <vt:lpstr>Cambria Math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Селиванова</dc:creator>
  <cp:lastModifiedBy>Илья Романов</cp:lastModifiedBy>
  <cp:revision>93</cp:revision>
  <dcterms:created xsi:type="dcterms:W3CDTF">2025-05-01T14:54:01Z</dcterms:created>
  <dcterms:modified xsi:type="dcterms:W3CDTF">2025-06-12T15:43:04Z</dcterms:modified>
</cp:coreProperties>
</file>